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88" r:id="rId2"/>
    <p:sldId id="299" r:id="rId3"/>
    <p:sldId id="292" r:id="rId4"/>
    <p:sldId id="298" r:id="rId5"/>
    <p:sldId id="294" r:id="rId6"/>
    <p:sldId id="295" r:id="rId7"/>
    <p:sldId id="296" r:id="rId8"/>
    <p:sldId id="297" r:id="rId9"/>
    <p:sldId id="289" r:id="rId10"/>
    <p:sldId id="300" r:id="rId11"/>
  </p:sldIdLst>
  <p:sldSz cx="9144000" cy="6858000" type="screen4x3"/>
  <p:notesSz cx="68580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081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194" autoAdjust="0"/>
  </p:normalViewPr>
  <p:slideViewPr>
    <p:cSldViewPr>
      <p:cViewPr>
        <p:scale>
          <a:sx n="75" d="100"/>
          <a:sy n="75" d="100"/>
        </p:scale>
        <p:origin x="-3043" y="-12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098" cy="461193"/>
          </a:xfrm>
          <a:prstGeom prst="rect">
            <a:avLst/>
          </a:prstGeom>
        </p:spPr>
        <p:txBody>
          <a:bodyPr vert="horz" lIns="86987" tIns="43493" rIns="86987" bIns="43493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414" y="0"/>
            <a:ext cx="2972098" cy="461193"/>
          </a:xfrm>
          <a:prstGeom prst="rect">
            <a:avLst/>
          </a:prstGeom>
        </p:spPr>
        <p:txBody>
          <a:bodyPr vert="horz" lIns="86987" tIns="43493" rIns="86987" bIns="43493" rtlCol="0"/>
          <a:lstStyle>
            <a:lvl1pPr algn="r">
              <a:defRPr sz="1100"/>
            </a:lvl1pPr>
          </a:lstStyle>
          <a:p>
            <a:fld id="{D3518665-5239-453F-92D9-82248B05D11E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3356"/>
            <a:ext cx="2972098" cy="461193"/>
          </a:xfrm>
          <a:prstGeom prst="rect">
            <a:avLst/>
          </a:prstGeom>
        </p:spPr>
        <p:txBody>
          <a:bodyPr vert="horz" lIns="86987" tIns="43493" rIns="86987" bIns="43493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414" y="8773356"/>
            <a:ext cx="2972098" cy="461193"/>
          </a:xfrm>
          <a:prstGeom prst="rect">
            <a:avLst/>
          </a:prstGeom>
        </p:spPr>
        <p:txBody>
          <a:bodyPr vert="horz" lIns="86987" tIns="43493" rIns="86987" bIns="43493" rtlCol="0" anchor="b"/>
          <a:lstStyle>
            <a:lvl1pPr algn="r">
              <a:defRPr sz="1100"/>
            </a:lvl1pPr>
          </a:lstStyle>
          <a:p>
            <a:fld id="{2BD91627-3C19-40C1-9B99-B5B31EC49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9051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804"/>
          </a:xfrm>
          <a:prstGeom prst="rect">
            <a:avLst/>
          </a:prstGeom>
        </p:spPr>
        <p:txBody>
          <a:bodyPr vert="horz" lIns="91954" tIns="45977" rIns="91954" bIns="4597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1804"/>
          </a:xfrm>
          <a:prstGeom prst="rect">
            <a:avLst/>
          </a:prstGeom>
        </p:spPr>
        <p:txBody>
          <a:bodyPr vert="horz" lIns="91954" tIns="45977" rIns="91954" bIns="45977" rtlCol="0"/>
          <a:lstStyle>
            <a:lvl1pPr algn="r">
              <a:defRPr sz="1200"/>
            </a:lvl1pPr>
          </a:lstStyle>
          <a:p>
            <a:fld id="{76218B12-645F-4A73-9B1E-A56F90B78434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22363" y="693738"/>
            <a:ext cx="4614862" cy="3462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54" tIns="45977" rIns="91954" bIns="4597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87136"/>
            <a:ext cx="5486400" cy="4156234"/>
          </a:xfrm>
          <a:prstGeom prst="rect">
            <a:avLst/>
          </a:prstGeom>
        </p:spPr>
        <p:txBody>
          <a:bodyPr vert="horz" lIns="91954" tIns="45977" rIns="91954" bIns="45977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2971800" cy="461804"/>
          </a:xfrm>
          <a:prstGeom prst="rect">
            <a:avLst/>
          </a:prstGeom>
        </p:spPr>
        <p:txBody>
          <a:bodyPr vert="horz" lIns="91954" tIns="45977" rIns="91954" bIns="4597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772668"/>
            <a:ext cx="2971800" cy="461804"/>
          </a:xfrm>
          <a:prstGeom prst="rect">
            <a:avLst/>
          </a:prstGeom>
        </p:spPr>
        <p:txBody>
          <a:bodyPr vert="horz" lIns="91954" tIns="45977" rIns="91954" bIns="45977" rtlCol="0" anchor="b"/>
          <a:lstStyle>
            <a:lvl1pPr algn="r">
              <a:defRPr sz="1200"/>
            </a:lvl1pPr>
          </a:lstStyle>
          <a:p>
            <a:fld id="{68994BFC-8744-4198-A0FF-0B155E9C0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147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2343">
              <a:defRPr/>
            </a:pPr>
            <a:endParaRPr lang="en-US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68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555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277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164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102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182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978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206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521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443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142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924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275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1066800"/>
            <a:ext cx="9144000" cy="14478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/>
            <a:r>
              <a:rPr lang="en-US" sz="4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School Board’s </a:t>
            </a:r>
            <a:br>
              <a:rPr lang="en-US" sz="4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Funding Request</a:t>
            </a:r>
            <a:endParaRPr lang="en-US" sz="4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562600" y="533400"/>
            <a:ext cx="3048000" cy="3048000"/>
            <a:chOff x="1936941" y="1093438"/>
            <a:chExt cx="5270117" cy="5270117"/>
          </a:xfrm>
        </p:grpSpPr>
        <p:sp>
          <p:nvSpPr>
            <p:cNvPr id="12" name="Block Arc 11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11880000"/>
                <a:gd name="adj2" fmla="val 1620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Block Arc 12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7560000"/>
                <a:gd name="adj2" fmla="val 1188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Block Arc 13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3240000"/>
                <a:gd name="adj2" fmla="val 756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Block Arc 14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20520000"/>
                <a:gd name="adj2" fmla="val 324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Block Arc 15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16200000"/>
                <a:gd name="adj2" fmla="val 2052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5999" y="1442496"/>
              <a:ext cx="4572000" cy="45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381000" y="3124200"/>
            <a:ext cx="67056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Jackson Zimmermann</a:t>
            </a:r>
          </a:p>
          <a:p>
            <a:r>
              <a:rPr lang="en-US" sz="3200" dirty="0" smtClean="0"/>
              <a:t>Executive Director – Fiscal Services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954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Tier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 one work day for professional development for school nurses 	 $5,000</a:t>
            </a:r>
          </a:p>
          <a:p>
            <a:r>
              <a:rPr lang="en-US" dirty="0" smtClean="0"/>
              <a:t>School Furniture</a:t>
            </a:r>
            <a:r>
              <a:rPr lang="en-US" dirty="0"/>
              <a:t>	</a:t>
            </a:r>
            <a:r>
              <a:rPr lang="en-US" dirty="0" smtClean="0"/>
              <a:t>			$62,500</a:t>
            </a:r>
          </a:p>
          <a:p>
            <a:r>
              <a:rPr lang="en-US" dirty="0" smtClean="0"/>
              <a:t>HR On-Line Application Annual     Maintenance					 $6,500</a:t>
            </a:r>
          </a:p>
          <a:p>
            <a:r>
              <a:rPr lang="en-US" dirty="0" smtClean="0"/>
              <a:t>Update School Bus Video Cameras	$64,108					 		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4312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Ms. Gerome – Human Resources</a:t>
            </a:r>
          </a:p>
          <a:p>
            <a:r>
              <a:rPr lang="en-US" dirty="0" smtClean="0"/>
              <a:t>Dr. Haun</a:t>
            </a:r>
          </a:p>
          <a:p>
            <a:pPr lvl="1"/>
            <a:r>
              <a:rPr lang="en-US" dirty="0" smtClean="0"/>
              <a:t>World Languages</a:t>
            </a:r>
          </a:p>
          <a:p>
            <a:pPr lvl="1"/>
            <a:r>
              <a:rPr lang="en-US" dirty="0" smtClean="0"/>
              <a:t>Special Education</a:t>
            </a:r>
          </a:p>
          <a:p>
            <a:r>
              <a:rPr lang="en-US" dirty="0" smtClean="0"/>
              <a:t>Mr. Scheivert – DART</a:t>
            </a:r>
          </a:p>
          <a:p>
            <a:r>
              <a:rPr lang="en-US" dirty="0" smtClean="0"/>
              <a:t>Mr. Zimmermann</a:t>
            </a:r>
          </a:p>
          <a:p>
            <a:pPr lvl="1"/>
            <a:r>
              <a:rPr lang="en-US" dirty="0" smtClean="0"/>
              <a:t>Federal Funding Overview</a:t>
            </a:r>
          </a:p>
          <a:p>
            <a:pPr lvl="1"/>
            <a:r>
              <a:rPr lang="en-US" dirty="0" smtClean="0"/>
              <a:t>Update on Revenues and Expenses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8782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Federal Revenues </a:t>
            </a:r>
            <a:br>
              <a:rPr lang="en-US" dirty="0" smtClean="0"/>
            </a:br>
            <a:r>
              <a:rPr lang="en-US" sz="2400" dirty="0" smtClean="0"/>
              <a:t>(Operating Budget)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/>
          </a:bodyPr>
          <a:lstStyle/>
          <a:p>
            <a:r>
              <a:rPr lang="en-US" dirty="0" smtClean="0"/>
              <a:t>IDEA – Special Education</a:t>
            </a:r>
          </a:p>
          <a:p>
            <a:r>
              <a:rPr lang="en-US" dirty="0" smtClean="0"/>
              <a:t>ROTC Reimbursement</a:t>
            </a:r>
          </a:p>
          <a:p>
            <a:r>
              <a:rPr lang="en-US" dirty="0" smtClean="0"/>
              <a:t>Medicaid Reimbursement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Total Funding is ~$2.9M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Sufficient Federal carryover is available to offset potential reductions for next year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14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Federal Revenues </a:t>
            </a:r>
            <a:br>
              <a:rPr lang="en-US" dirty="0" smtClean="0"/>
            </a:br>
            <a:r>
              <a:rPr lang="en-US" sz="2400" dirty="0" smtClean="0"/>
              <a:t>(Self Sustaining Budget)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199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Food Services - 	$2.2M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Title II - 		$360K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Carl Perkins - 	$150K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Title III - 		$150K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EL/Civics - 		$65K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Families in Crisis - 	$55K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Preschool - 		$64K</a:t>
            </a:r>
          </a:p>
          <a:p>
            <a:r>
              <a:rPr lang="en-US" dirty="0"/>
              <a:t>Title I - 		$1.6M</a:t>
            </a:r>
          </a:p>
          <a:p>
            <a:r>
              <a:rPr lang="en-US" dirty="0"/>
              <a:t>Migrant - 		$</a:t>
            </a:r>
            <a:r>
              <a:rPr lang="en-US" dirty="0" smtClean="0"/>
              <a:t>136K</a:t>
            </a:r>
          </a:p>
          <a:p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Safe Schools/Healthy Students - $1.6M</a:t>
            </a: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Items in Red would be immediately impacted by Federal reductions</a:t>
            </a:r>
          </a:p>
          <a:p>
            <a:pPr marL="0" indent="0">
              <a:buNone/>
            </a:pPr>
            <a:r>
              <a:rPr lang="en-US" dirty="0" smtClean="0"/>
              <a:t>Items in Black would have sufficient Federal carryover to avoid immediate impacts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Items in Green are current carryover and would likely not be impacted</a:t>
            </a:r>
          </a:p>
        </p:txBody>
      </p:sp>
    </p:spTree>
    <p:extLst>
      <p:ext uri="{BB962C8B-B14F-4D97-AF65-F5344CB8AC3E}">
        <p14:creationId xmlns:p14="http://schemas.microsoft.com/office/powerpoint/2010/main" val="344322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Local Revenue Update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dirty="0" smtClean="0"/>
              <a:t>Local Transfer Used in Superintendent’s Proposed</a:t>
            </a:r>
          </a:p>
          <a:p>
            <a:pPr marL="0" indent="0" algn="ctr">
              <a:buNone/>
            </a:pPr>
            <a:r>
              <a:rPr lang="en-US" dirty="0" smtClean="0"/>
              <a:t>$102,618,995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New Local Transfer</a:t>
            </a:r>
          </a:p>
          <a:p>
            <a:pPr marL="0" indent="0" algn="ctr">
              <a:buNone/>
            </a:pPr>
            <a:r>
              <a:rPr lang="en-US" dirty="0"/>
              <a:t>$</a:t>
            </a:r>
            <a:r>
              <a:rPr lang="en-US" dirty="0" smtClean="0"/>
              <a:t>102,724,503</a:t>
            </a:r>
          </a:p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en-US" sz="3600" b="1" dirty="0" smtClean="0"/>
              <a:t>Overall Increase in Local Transfer</a:t>
            </a:r>
          </a:p>
          <a:p>
            <a:pPr marL="0" indent="0" algn="ctr">
              <a:buNone/>
            </a:pPr>
            <a:r>
              <a:rPr lang="en-US" sz="3600" b="1" dirty="0"/>
              <a:t>$</a:t>
            </a:r>
            <a:r>
              <a:rPr lang="en-US" sz="3600" b="1" dirty="0" smtClean="0"/>
              <a:t>105,508 (0.1%)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43812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7099819"/>
              </p:ext>
            </p:extLst>
          </p:nvPr>
        </p:nvGraphicFramePr>
        <p:xfrm>
          <a:off x="122501" y="76196"/>
          <a:ext cx="8938550" cy="67056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8904"/>
                <a:gridCol w="1597807"/>
                <a:gridCol w="3149774"/>
                <a:gridCol w="1362065"/>
              </a:tblGrid>
              <a:tr h="990653">
                <a:tc gridSpan="4">
                  <a:txBody>
                    <a:bodyPr/>
                    <a:lstStyle/>
                    <a:p>
                      <a:pPr algn="ctr"/>
                      <a:r>
                        <a:rPr lang="en-US" sz="5400" dirty="0" smtClean="0"/>
                        <a:t>Tier 1 Initiatives: $3,260,270</a:t>
                      </a:r>
                      <a:endParaRPr 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</a:tr>
              <a:tr h="519541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Dental Increase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33,463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Virtual Courses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248,135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19541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PREP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258,942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Adult Ed X-</a:t>
                      </a: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Fer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Savings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($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22,500)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19541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Comprehensive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Services Act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500,000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Bus Replacement 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CIP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($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947,896)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19541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Special Educational Staffing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167,467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CIP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Storage Lease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144,000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19541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Increases in Wireless Costs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60,000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Projected Donations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180,647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19541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Growth Due to Enrollment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1,483,528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Salary Savings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($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735,168)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19541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ESOL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Staffing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66,987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Lapse Factor Increase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($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1,500,000)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19541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Health Insurance Increase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799,820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Return of School Capital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226,978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19541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VERIP Savings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($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252,038)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DSS/Bright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Stars 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Increase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1,960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19541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Teacher Salary Increase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1,491,955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CATEC Increase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107,701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19541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Classified Salary Increase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946,289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708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0649641"/>
              </p:ext>
            </p:extLst>
          </p:nvPr>
        </p:nvGraphicFramePr>
        <p:xfrm>
          <a:off x="122500" y="117675"/>
          <a:ext cx="8915400" cy="66197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98428"/>
                <a:gridCol w="1416972"/>
              </a:tblGrid>
              <a:tr h="995171">
                <a:tc gridSpan="2">
                  <a:txBody>
                    <a:bodyPr/>
                    <a:lstStyle/>
                    <a:p>
                      <a:pPr algn="ctr"/>
                      <a:r>
                        <a:rPr lang="en-US" sz="5400" dirty="0" smtClean="0"/>
                        <a:t>Tier 2 Initiatives: $934,513</a:t>
                      </a:r>
                      <a:endParaRPr 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</a:tr>
              <a:tr h="69385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Restore Response to Intervention (RTI) staffing to support at-risk students.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187,564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69385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Transportation Commercial Driver's License (CDL) - Holder Training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44,591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69385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Modify Elementary and Middle School Assistant Principal Staffing Standards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140,673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69385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Increase in Technical Support Staff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196,524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73072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Modify staffing standards for large elementary schools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163,236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69385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Fund staffing for Community Public Charter School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123,925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73072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Additional 0.50 FTE Resource 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Officer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(Match ACPD)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40,000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69385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Mandt, First Aid, and CPR Training for Transportation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38,000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571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9894743"/>
              </p:ext>
            </p:extLst>
          </p:nvPr>
        </p:nvGraphicFramePr>
        <p:xfrm>
          <a:off x="152400" y="304800"/>
          <a:ext cx="8763000" cy="2352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7200"/>
                <a:gridCol w="4495800"/>
              </a:tblGrid>
              <a:tr h="566738">
                <a:tc gridSpan="2"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Current Revenues </a:t>
                      </a:r>
                      <a:r>
                        <a:rPr lang="en-US" sz="4000" dirty="0" err="1" smtClean="0"/>
                        <a:t>vs</a:t>
                      </a:r>
                      <a:r>
                        <a:rPr lang="en-US" sz="4000" dirty="0" smtClean="0"/>
                        <a:t> Expenses</a:t>
                      </a:r>
                      <a:endParaRPr lang="en-US" sz="4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00062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Current</a:t>
                      </a:r>
                      <a:r>
                        <a:rPr lang="en-US" sz="2800" baseline="0" dirty="0" smtClean="0"/>
                        <a:t> Revenues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$154,077,551 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6673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Current</a:t>
                      </a:r>
                      <a:r>
                        <a:rPr lang="en-US" sz="2800" baseline="0" dirty="0" smtClean="0"/>
                        <a:t> Expenses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$155,444,689 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66738">
                <a:tc>
                  <a:txBody>
                    <a:bodyPr/>
                    <a:lstStyle/>
                    <a:p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Current Shortfall</a:t>
                      </a:r>
                      <a:endParaRPr lang="en-U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$ </a:t>
                      </a:r>
                      <a:r>
                        <a:rPr lang="en-US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</a:t>
                      </a:r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1,367,138)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5518306"/>
              </p:ext>
            </p:extLst>
          </p:nvPr>
        </p:nvGraphicFramePr>
        <p:xfrm>
          <a:off x="152400" y="3276600"/>
          <a:ext cx="8763000" cy="1267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7200"/>
                <a:gridCol w="4495800"/>
              </a:tblGrid>
              <a:tr h="566738">
                <a:tc gridSpan="2"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Self-Sustaining Funds</a:t>
                      </a:r>
                      <a:r>
                        <a:rPr lang="en-US" sz="4000" baseline="0" dirty="0" smtClean="0"/>
                        <a:t> </a:t>
                      </a:r>
                      <a:endParaRPr lang="en-US" sz="4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66738">
                <a:tc>
                  <a:txBody>
                    <a:bodyPr/>
                    <a:lstStyle/>
                    <a:p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Proposed</a:t>
                      </a:r>
                      <a:r>
                        <a:rPr lang="en-US" sz="2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Adoption</a:t>
                      </a:r>
                      <a:endParaRPr lang="en-U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$17,206,232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571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February Budget Calendar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Thursday</a:t>
            </a:r>
            <a:r>
              <a:rPr lang="en-US" dirty="0"/>
              <a:t>, Feb. 7	</a:t>
            </a:r>
            <a:endParaRPr lang="en-US" dirty="0" smtClean="0"/>
          </a:p>
          <a:p>
            <a:pPr lvl="1"/>
            <a:r>
              <a:rPr lang="en-US" dirty="0" smtClean="0"/>
              <a:t>Tentative </a:t>
            </a:r>
            <a:r>
              <a:rPr lang="en-US" dirty="0"/>
              <a:t>Special Budget Work Session (if needed)</a:t>
            </a:r>
          </a:p>
          <a:p>
            <a:r>
              <a:rPr lang="en-US" dirty="0"/>
              <a:t>Thursday, Feb. 14	</a:t>
            </a:r>
            <a:endParaRPr lang="en-US" dirty="0" smtClean="0"/>
          </a:p>
          <a:p>
            <a:pPr lvl="1"/>
            <a:r>
              <a:rPr lang="en-US" dirty="0" smtClean="0"/>
              <a:t>Regular </a:t>
            </a:r>
            <a:r>
              <a:rPr lang="en-US" dirty="0"/>
              <a:t>School Board Meeting (Finalize School Board’s Request)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04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871</TotalTime>
  <Words>349</Words>
  <Application>Microsoft Office PowerPoint</Application>
  <PresentationFormat>On-screen Show (4:3)</PresentationFormat>
  <Paragraphs>125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1_Office Theme</vt:lpstr>
      <vt:lpstr>PowerPoint Presentation</vt:lpstr>
      <vt:lpstr>Agenda</vt:lpstr>
      <vt:lpstr>Federal Revenues  (Operating Budget)</vt:lpstr>
      <vt:lpstr>Federal Revenues  (Self Sustaining Budget)</vt:lpstr>
      <vt:lpstr>Local Revenue Update</vt:lpstr>
      <vt:lpstr>PowerPoint Presentation</vt:lpstr>
      <vt:lpstr>PowerPoint Presentation</vt:lpstr>
      <vt:lpstr>PowerPoint Presentation</vt:lpstr>
      <vt:lpstr>February Budget Calendar</vt:lpstr>
      <vt:lpstr>Tier 3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acps</dc:creator>
  <cp:lastModifiedBy>acps</cp:lastModifiedBy>
  <cp:revision>92</cp:revision>
  <dcterms:created xsi:type="dcterms:W3CDTF">2013-01-15T14:57:34Z</dcterms:created>
  <dcterms:modified xsi:type="dcterms:W3CDTF">2013-02-05T21:06:43Z</dcterms:modified>
</cp:coreProperties>
</file>